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63" r:id="rId7"/>
    <p:sldId id="262" r:id="rId8"/>
    <p:sldId id="266" r:id="rId9"/>
    <p:sldId id="267" r:id="rId10"/>
    <p:sldId id="268" r:id="rId11"/>
    <p:sldId id="265" r:id="rId12"/>
    <p:sldId id="270" r:id="rId13"/>
    <p:sldId id="271" r:id="rId14"/>
    <p:sldId id="269" r:id="rId15"/>
    <p:sldId id="272" r:id="rId16"/>
    <p:sldId id="273" r:id="rId17"/>
    <p:sldId id="275" r:id="rId18"/>
    <p:sldId id="274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1-03-02T20:36:25.4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24657 9308 0,'13'0'282,"-13"-12"-267,12 12 579,0-13-594,1 13 16,-1 0 15,1 0-31,-1 0 15,13 0-15,-13-12 32,-12 24 265,0 1-157,-25-13-140,25 12 16,-12-12-1,12 12-15,0 13 0,-12-25 16,12 12 0,0 1-16,0-26 859,0-24-828,-13 25-31</inkml:trace>
  <inkml:trace contextRef="#ctx0" brushRef="#br0" timeOffset="5565.2876">23766 9456 0,'0'13'140,"0"-1"-77,0 13-48,0-13 32,0 1-47,0-26 563,0-11-532,0 11 0,0 1 1,0-1-32,0 1 15,0 0 16,0-1 32,0 26 218,0-1-218,0 0-32,-12-12 78,-1 0-93,13 13-16,0-1 16,-12-12 15,12 25 141,-12-25-157,12 12 17,0-36 171,0 11-188,0 1 1,0-1 0,0-11-1,0 36 313,0 0-312,0 1 0</inkml:trace>
  <inkml:trace contextRef="#ctx0" brushRef="#br0" timeOffset="28196.2647">25214 8974 0,'25'0'109,"-13"0"-109,1 0 16,-1 0-16,1 0 15,-1 0 1,0 0 47,13 0-48,-13 0 79,1 0-63,-1 0 32,1 0-32,-26 0 344,1 0-359,-1 0 15,-11 0 219,11 0-235,-11 0 314,11 0-314,1 0-15,-25 0 16,24 0 15,1 0-31,0 0 141,12-13 46,12 13-171,0 0-1,-12-12-15,13 12 0,11-25 16,-24 13 0,13 12-1,-1 0 423,1 0-423,11 0 1,-11 0 47,11 0-48,-11 0 1,-13 25-16,0-13 94,0 0-79,0 1 1,0-1 15,-25-12 157,13 0-48,-1 0-77,1 0-48,0 0 1,-1 0-16,1 0 16,-13 0 15,13 0 63,-1 0-94,1 0 15,0 0 48,-1 12-63,13 1 31,-12-13-15,12 12 15,12-12 141,1 0-172,-1 0 15,0 0 1,1 0 0,11 0-1,-11 0 16,-1 0-15,1 0 31,-13-12-16,12 12-31,0 0 31,1 0 1,-13-13-1,24 13 172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831" y="4522457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Tarzamni, MD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54955" y="1874521"/>
            <a:ext cx="8825658" cy="1417320"/>
          </a:xfrm>
        </p:spPr>
        <p:txBody>
          <a:bodyPr/>
          <a:lstStyle/>
          <a:p>
            <a:r>
              <a:rPr lang="en-US" sz="6000" dirty="0" smtClean="0">
                <a:solidFill>
                  <a:srgbClr val="FFFF00"/>
                </a:solidFill>
              </a:rPr>
              <a:t>Renal tumor imaging 	</a:t>
            </a:r>
            <a:endParaRPr lang="fa-IR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Color Doppler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>
          <a:xfrm>
            <a:off x="943365" y="2052638"/>
            <a:ext cx="4688586" cy="3603680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2" r="1534"/>
          <a:stretch/>
        </p:blipFill>
        <p:spPr>
          <a:xfrm>
            <a:off x="6241966" y="2052638"/>
            <a:ext cx="4586747" cy="3603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8538120" y="3208320"/>
              <a:ext cx="601920" cy="2232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8760" y="3198960"/>
                <a:ext cx="620640" cy="2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14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Color Doppler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" r="50206" b="-1"/>
          <a:stretch/>
        </p:blipFill>
        <p:spPr>
          <a:xfrm>
            <a:off x="3441714" y="1330037"/>
            <a:ext cx="4455131" cy="4088131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9178" t="36642" r="43911" b="52859"/>
          <a:stretch/>
        </p:blipFill>
        <p:spPr bwMode="auto">
          <a:xfrm>
            <a:off x="3082636" y="5589965"/>
            <a:ext cx="5029200" cy="110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201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Color Doppler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aneurysm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67" y="308155"/>
            <a:ext cx="5376957" cy="6131438"/>
          </a:xfrm>
        </p:spPr>
      </p:pic>
    </p:spTree>
    <p:extLst>
      <p:ext uri="{BB962C8B-B14F-4D97-AF65-F5344CB8AC3E}">
        <p14:creationId xmlns:p14="http://schemas.microsoft.com/office/powerpoint/2010/main" val="25974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6"/>
          <a:stretch/>
        </p:blipFill>
        <p:spPr>
          <a:xfrm>
            <a:off x="507012" y="1867522"/>
            <a:ext cx="5573191" cy="33063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6"/>
          <a:stretch/>
        </p:blipFill>
        <p:spPr>
          <a:xfrm>
            <a:off x="6123709" y="1860385"/>
            <a:ext cx="5817068" cy="33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Hyperechoic mass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203" t="56083" r="29337" b="24105"/>
          <a:stretch/>
        </p:blipFill>
        <p:spPr>
          <a:xfrm>
            <a:off x="2981496" y="1612670"/>
            <a:ext cx="5380691" cy="36520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9322" y="5405643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BlinkMacSystemFont"/>
              </a:rPr>
              <a:t>Angiomyolipoma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763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474885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Computed Tomography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84960"/>
            <a:ext cx="8946541" cy="4663439"/>
          </a:xfrm>
        </p:spPr>
        <p:txBody>
          <a:bodyPr>
            <a:normAutofit/>
          </a:bodyPr>
          <a:lstStyle/>
          <a:p>
            <a:r>
              <a:rPr lang="en-US" dirty="0"/>
              <a:t>Computed tomography (CT) is still the Investigation of choice for evaluating and </a:t>
            </a:r>
            <a:r>
              <a:rPr lang="en-US" dirty="0" err="1"/>
              <a:t>characterising</a:t>
            </a:r>
            <a:r>
              <a:rPr lang="en-US" dirty="0"/>
              <a:t> solid renal masses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It can accurately assess ‘</a:t>
            </a:r>
            <a:r>
              <a:rPr lang="en-US" dirty="0" err="1"/>
              <a:t>pseudomasses</a:t>
            </a:r>
            <a:r>
              <a:rPr lang="en-US" dirty="0"/>
              <a:t>’ </a:t>
            </a:r>
            <a:r>
              <a:rPr lang="en-US" dirty="0" smtClean="0"/>
              <a:t>and </a:t>
            </a:r>
            <a:r>
              <a:rPr lang="en-US" dirty="0"/>
              <a:t>other anatomical variants and can provide attenuation values that can confirm the presence of fluid in cysts or fat in </a:t>
            </a:r>
            <a:r>
              <a:rPr lang="en-US" dirty="0" err="1"/>
              <a:t>angiomyolipomas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 </a:t>
            </a:r>
            <a:r>
              <a:rPr lang="en-US" dirty="0"/>
              <a:t>CT can delineate accurately the perinephric space and the </a:t>
            </a:r>
            <a:r>
              <a:rPr lang="en-US" dirty="0" err="1" smtClean="0"/>
              <a:t>retroperitoneum</a:t>
            </a:r>
            <a:endParaRPr lang="en-US" dirty="0" smtClean="0"/>
          </a:p>
          <a:p>
            <a:r>
              <a:rPr lang="en-US" dirty="0" smtClean="0"/>
              <a:t>Accurate </a:t>
            </a:r>
            <a:r>
              <a:rPr lang="en-US" dirty="0"/>
              <a:t>analysis of renal masses requires the use of intravenous contrast medium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great advantage over MRI is the rapid acquisition time. </a:t>
            </a:r>
            <a:endParaRPr lang="en-US" dirty="0" smtClean="0"/>
          </a:p>
          <a:p>
            <a:r>
              <a:rPr lang="en-US" dirty="0" smtClean="0"/>
              <a:t>General </a:t>
            </a:r>
            <a:r>
              <a:rPr lang="en-US" dirty="0"/>
              <a:t>limitations of CT are the use of ionizing radiation and nephrotoxic iodine contrast </a:t>
            </a:r>
            <a:r>
              <a:rPr lang="en-US" dirty="0" smtClean="0"/>
              <a:t>agents.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19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22" y="520930"/>
            <a:ext cx="3834448" cy="573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continued development of </a:t>
            </a:r>
            <a:r>
              <a:rPr lang="en-US" dirty="0" err="1"/>
              <a:t>multislice</a:t>
            </a:r>
            <a:r>
              <a:rPr lang="en-US" dirty="0"/>
              <a:t> CT has improved the detection, </a:t>
            </a:r>
            <a:r>
              <a:rPr lang="en-US" dirty="0" err="1"/>
              <a:t>characterisation</a:t>
            </a:r>
            <a:r>
              <a:rPr lang="en-US" dirty="0"/>
              <a:t> and staging of renal </a:t>
            </a:r>
            <a:r>
              <a:rPr lang="en-US" dirty="0" err="1"/>
              <a:t>tumours</a:t>
            </a:r>
            <a:r>
              <a:rPr lang="en-US" dirty="0"/>
              <a:t> and allows high-quality </a:t>
            </a:r>
            <a:r>
              <a:rPr lang="en-US" dirty="0" err="1"/>
              <a:t>multiplanar</a:t>
            </a:r>
            <a:r>
              <a:rPr lang="en-US" dirty="0"/>
              <a:t> imaging of the kidneys, which is useful for evaluating small areas of enhancement and for </a:t>
            </a:r>
            <a:r>
              <a:rPr lang="en-US" dirty="0" err="1"/>
              <a:t>presurgical</a:t>
            </a:r>
            <a:r>
              <a:rPr lang="en-US" dirty="0"/>
              <a:t> planning.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the increased use of </a:t>
            </a:r>
            <a:r>
              <a:rPr lang="en-US" dirty="0" smtClean="0"/>
              <a:t>laparoscopic and </a:t>
            </a:r>
            <a:r>
              <a:rPr lang="en-US" dirty="0"/>
              <a:t>nephron-sparing surgery, it is vitally important to be able to review the coronal and sagittal images with surgical colleagues to decide upon appropriate management.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94" t="10541" r="8224" b="7233"/>
          <a:stretch/>
        </p:blipFill>
        <p:spPr>
          <a:xfrm>
            <a:off x="4168484" y="803565"/>
            <a:ext cx="7851719" cy="53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0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Unenhanced 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13" y="2182395"/>
            <a:ext cx="4572000" cy="3038475"/>
          </a:xfrm>
        </p:spPr>
      </p:pic>
      <p:sp>
        <p:nvSpPr>
          <p:cNvPr id="5" name="TextBox 4"/>
          <p:cNvSpPr txBox="1"/>
          <p:nvPr/>
        </p:nvSpPr>
        <p:spPr>
          <a:xfrm>
            <a:off x="2022764" y="5408815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calcification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r="1121"/>
          <a:stretch/>
        </p:blipFill>
        <p:spPr>
          <a:xfrm>
            <a:off x="6107864" y="1385456"/>
            <a:ext cx="5095332" cy="3835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5760" y="5408815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Fat containing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948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98" y="4692621"/>
            <a:ext cx="11743113" cy="2306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Unenhanced CT images are essential for identifying calcification and allow true evaluation of enhancement following IV contrast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/>
              <a:t>Corticomedullary</a:t>
            </a:r>
            <a:r>
              <a:rPr lang="en-US" dirty="0"/>
              <a:t> phase </a:t>
            </a:r>
            <a:r>
              <a:rPr lang="en-US" dirty="0" smtClean="0"/>
              <a:t>imaging </a:t>
            </a:r>
            <a:r>
              <a:rPr lang="en-US" dirty="0"/>
              <a:t>is helpful in demonstrating normal variants, </a:t>
            </a:r>
            <a:r>
              <a:rPr lang="en-US" dirty="0" err="1"/>
              <a:t>pseudotumours</a:t>
            </a:r>
            <a:r>
              <a:rPr lang="en-US" dirty="0"/>
              <a:t>, </a:t>
            </a:r>
            <a:r>
              <a:rPr lang="en-US" dirty="0" smtClean="0"/>
              <a:t>tumor </a:t>
            </a:r>
            <a:r>
              <a:rPr lang="en-US" dirty="0"/>
              <a:t>vascularity and the renal vein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err="1"/>
              <a:t>nephrographic</a:t>
            </a:r>
            <a:r>
              <a:rPr lang="en-US" dirty="0"/>
              <a:t> phase </a:t>
            </a:r>
            <a:r>
              <a:rPr lang="en-US" dirty="0" smtClean="0"/>
              <a:t>is </a:t>
            </a:r>
            <a:r>
              <a:rPr lang="en-US" dirty="0"/>
              <a:t>best for the detection of central renal masses, as the medulla is optimally enhanced and small medullary lesions are better </a:t>
            </a:r>
            <a:r>
              <a:rPr lang="en-US" dirty="0" smtClean="0"/>
              <a:t>visualized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16" y="358746"/>
            <a:ext cx="85725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0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0" y="406717"/>
            <a:ext cx="9257553" cy="6150187"/>
          </a:xfrm>
        </p:spPr>
      </p:pic>
      <p:sp>
        <p:nvSpPr>
          <p:cNvPr id="5" name="TextBox 4"/>
          <p:cNvSpPr txBox="1"/>
          <p:nvPr/>
        </p:nvSpPr>
        <p:spPr>
          <a:xfrm>
            <a:off x="7825047" y="4078778"/>
            <a:ext cx="20665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A:bosniak1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B: bosniak2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C: Bosniak 2f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D:Bosniak 3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E: Bosniak 4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2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Radiological assessment</a:t>
            </a: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781396" y="1905000"/>
            <a:ext cx="85912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/>
              <a:t>Sonography</a:t>
            </a:r>
          </a:p>
          <a:p>
            <a:r>
              <a:rPr lang="en-US" altLang="en-US" sz="3200" dirty="0" err="1"/>
              <a:t>Multidetector</a:t>
            </a:r>
            <a:r>
              <a:rPr lang="en-US" altLang="en-US" sz="3200" dirty="0"/>
              <a:t> CT scan, Ct angiography</a:t>
            </a:r>
          </a:p>
          <a:p>
            <a:r>
              <a:rPr lang="en-US" altLang="en-US" sz="3200" dirty="0"/>
              <a:t>MRI, </a:t>
            </a:r>
            <a:endParaRPr lang="en-US" altLang="en-US" sz="3200" dirty="0" smtClean="0"/>
          </a:p>
          <a:p>
            <a:r>
              <a:rPr lang="en-US" altLang="en-US" sz="3200" dirty="0" smtClean="0"/>
              <a:t>Angiography </a:t>
            </a:r>
          </a:p>
          <a:p>
            <a:r>
              <a:rPr lang="en-US" altLang="en-US" sz="3200" dirty="0" smtClean="0"/>
              <a:t>PET scan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175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93" y="304800"/>
            <a:ext cx="6670430" cy="6420290"/>
          </a:xfrm>
        </p:spPr>
      </p:pic>
    </p:spTree>
    <p:extLst>
      <p:ext uri="{BB962C8B-B14F-4D97-AF65-F5344CB8AC3E}">
        <p14:creationId xmlns:p14="http://schemas.microsoft.com/office/powerpoint/2010/main" val="67038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Angiomyolipoma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5" y="2022894"/>
            <a:ext cx="5228502" cy="38015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93" y="2022893"/>
            <a:ext cx="5631936" cy="380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4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RCC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52" y="3471137"/>
            <a:ext cx="4572000" cy="28575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7" y="434023"/>
            <a:ext cx="4572000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15" y="1684713"/>
            <a:ext cx="5567843" cy="44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75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92" y="1542792"/>
            <a:ext cx="6335882" cy="4195762"/>
          </a:xfrm>
        </p:spPr>
      </p:pic>
    </p:spTree>
    <p:extLst>
      <p:ext uri="{BB962C8B-B14F-4D97-AF65-F5344CB8AC3E}">
        <p14:creationId xmlns:p14="http://schemas.microsoft.com/office/powerpoint/2010/main" val="3842793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DD: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3" y="1853248"/>
            <a:ext cx="4572000" cy="29432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8" y="1853247"/>
            <a:ext cx="6306911" cy="2943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7345" y="5087389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infarction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29915" y="5087389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infection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0414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MRI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28" y="1415608"/>
            <a:ext cx="8946541" cy="48133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MRI is an alternative to CT in patients with renal insufficiency or severe previous reactions to contrast medium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MRI is superior to CT in differentiating benign thrombus from </a:t>
            </a:r>
            <a:r>
              <a:rPr lang="en-US" dirty="0" err="1"/>
              <a:t>tumour</a:t>
            </a:r>
            <a:r>
              <a:rPr lang="en-US" dirty="0"/>
              <a:t> thrombus and in identifying its extent. </a:t>
            </a:r>
            <a:endParaRPr lang="en-US" dirty="0" smtClean="0"/>
          </a:p>
          <a:p>
            <a:r>
              <a:rPr lang="en-US" dirty="0" smtClean="0"/>
              <a:t>MRI </a:t>
            </a:r>
            <a:r>
              <a:rPr lang="en-US" dirty="0"/>
              <a:t>is ideally suited for monitoring patients who have a genetically increased risk of renal malignancy, such as von Hippel–Lindau disease, who require repeated imaging for surveillance</a:t>
            </a:r>
            <a:r>
              <a:rPr lang="en-US" dirty="0" smtClean="0"/>
              <a:t>.</a:t>
            </a:r>
          </a:p>
          <a:p>
            <a:r>
              <a:rPr lang="en-US" dirty="0"/>
              <a:t>MRI is no more specific than CT at differentiating malignant from reactive lymphadenopathy, although the development of tissue-specific agents might alter this in the future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MRI is a more lengthy and complex investigation than CT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 role of MRI has reduced with the development of </a:t>
            </a:r>
            <a:r>
              <a:rPr lang="en-US" dirty="0" err="1"/>
              <a:t>multislice</a:t>
            </a:r>
            <a:r>
              <a:rPr lang="en-US" dirty="0"/>
              <a:t> CT, which allows the production of reliable and high-quality </a:t>
            </a:r>
            <a:r>
              <a:rPr lang="en-US" dirty="0" err="1"/>
              <a:t>multiplanar</a:t>
            </a:r>
            <a:r>
              <a:rPr lang="en-US" dirty="0"/>
              <a:t> reconstructions.</a:t>
            </a:r>
          </a:p>
        </p:txBody>
      </p:sp>
    </p:spTree>
    <p:extLst>
      <p:ext uri="{BB962C8B-B14F-4D97-AF65-F5344CB8AC3E}">
        <p14:creationId xmlns:p14="http://schemas.microsoft.com/office/powerpoint/2010/main" val="2681877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98" y="480427"/>
            <a:ext cx="2108173" cy="733231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Time: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803" y="271549"/>
            <a:ext cx="9774360" cy="651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0" b="6010"/>
          <a:stretch/>
        </p:blipFill>
        <p:spPr>
          <a:xfrm>
            <a:off x="646111" y="145003"/>
            <a:ext cx="10692958" cy="6712997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9058101" y="1559848"/>
            <a:ext cx="2172393" cy="781743"/>
          </a:xfrm>
          <a:prstGeom prst="donut">
            <a:avLst>
              <a:gd name="adj" fmla="val 7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820197" y="1559847"/>
            <a:ext cx="2172393" cy="781743"/>
          </a:xfrm>
          <a:prstGeom prst="donut">
            <a:avLst>
              <a:gd name="adj" fmla="val 7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20" y="953477"/>
            <a:ext cx="8554841" cy="4616050"/>
          </a:xfrm>
        </p:spPr>
      </p:pic>
    </p:spTree>
    <p:extLst>
      <p:ext uri="{BB962C8B-B14F-4D97-AF65-F5344CB8AC3E}">
        <p14:creationId xmlns:p14="http://schemas.microsoft.com/office/powerpoint/2010/main" val="31046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Motion artifact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2" t="9986" r="2304" b="7463"/>
          <a:stretch/>
        </p:blipFill>
        <p:spPr>
          <a:xfrm>
            <a:off x="1180408" y="1241366"/>
            <a:ext cx="9415547" cy="52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Sonography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714895" y="1853248"/>
            <a:ext cx="1051837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dirty="0" smtClean="0"/>
              <a:t>US </a:t>
            </a:r>
            <a:r>
              <a:rPr lang="en-US" sz="2800" dirty="0"/>
              <a:t>is considered a feasible first-imaging option for screening renal </a:t>
            </a:r>
            <a:r>
              <a:rPr lang="en-US" sz="2800" dirty="0" smtClean="0"/>
              <a:t>tumors. 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main advantages of US are the lack of ionizing radiation and no need for nephrotoxic contrast agents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US </a:t>
            </a:r>
            <a:r>
              <a:rPr lang="en-US" sz="2800" dirty="0"/>
              <a:t>is a relatively low-cost and easily available imaging modality, </a:t>
            </a:r>
            <a:r>
              <a:rPr lang="en-US" altLang="en-US" sz="2800" dirty="0"/>
              <a:t>noninvasive </a:t>
            </a:r>
            <a:r>
              <a:rPr lang="en-US" sz="2800" dirty="0" smtClean="0"/>
              <a:t>and </a:t>
            </a:r>
            <a:r>
              <a:rPr lang="en-US" sz="2800" dirty="0"/>
              <a:t>no specific preparations of the patient are necessary</a:t>
            </a:r>
            <a:r>
              <a:rPr lang="en-US" sz="2800" dirty="0" smtClean="0"/>
              <a:t>.</a:t>
            </a:r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009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55" b="6934"/>
          <a:stretch/>
        </p:blipFill>
        <p:spPr>
          <a:xfrm>
            <a:off x="1233033" y="565264"/>
            <a:ext cx="10089805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90" b="7199"/>
          <a:stretch/>
        </p:blipFill>
        <p:spPr>
          <a:xfrm>
            <a:off x="989193" y="410094"/>
            <a:ext cx="10309583" cy="5719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5592" y="6323215"/>
            <a:ext cx="323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Angiomyolipoma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Thanks for attention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529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Cystic or solid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1" y="1894161"/>
            <a:ext cx="4876800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" y="1900540"/>
            <a:ext cx="4890423" cy="365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2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7" y="286484"/>
            <a:ext cx="5214851" cy="6366463"/>
          </a:xfrm>
        </p:spPr>
      </p:pic>
      <p:pic>
        <p:nvPicPr>
          <p:cNvPr id="5" name="Picture 2" descr="C:\Users\user\AppData\Local\Temp\bosniak-classification-of-renal-cysts-illustrations.jpg"/>
          <p:cNvPicPr>
            <a:picLocks noChangeAspect="1" noChangeArrowheads="1"/>
          </p:cNvPicPr>
          <p:nvPr/>
        </p:nvPicPr>
        <p:blipFill rotWithShape="1">
          <a:blip r:embed="rId3" cstate="print"/>
          <a:srcRect t="10000"/>
          <a:stretch/>
        </p:blipFill>
        <p:spPr bwMode="auto">
          <a:xfrm>
            <a:off x="5788862" y="286484"/>
            <a:ext cx="6227186" cy="636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47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Bosniak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3906" y="383542"/>
            <a:ext cx="27510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Bosniak 2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2200" r="2406" b="3399"/>
          <a:stretch/>
        </p:blipFill>
        <p:spPr>
          <a:xfrm>
            <a:off x="646111" y="1853247"/>
            <a:ext cx="4998720" cy="370747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1284" r="784" b="1855"/>
          <a:stretch/>
        </p:blipFill>
        <p:spPr>
          <a:xfrm>
            <a:off x="6306589" y="1853247"/>
            <a:ext cx="5000517" cy="37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1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Bosniak 2F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06" y="1298993"/>
            <a:ext cx="7371050" cy="5112935"/>
          </a:xfrm>
        </p:spPr>
      </p:pic>
    </p:spTree>
    <p:extLst>
      <p:ext uri="{BB962C8B-B14F-4D97-AF65-F5344CB8AC3E}">
        <p14:creationId xmlns:p14="http://schemas.microsoft.com/office/powerpoint/2010/main" val="7354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Bosniak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8241" y="383542"/>
            <a:ext cx="27510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Bosniak 4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2403" r="1515" b="7350"/>
          <a:stretch/>
        </p:blipFill>
        <p:spPr>
          <a:xfrm>
            <a:off x="6434052" y="1853247"/>
            <a:ext cx="5325687" cy="386819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7" y="1984620"/>
            <a:ext cx="5854859" cy="3605444"/>
          </a:xfrm>
        </p:spPr>
      </p:pic>
    </p:spTree>
    <p:extLst>
      <p:ext uri="{BB962C8B-B14F-4D97-AF65-F5344CB8AC3E}">
        <p14:creationId xmlns:p14="http://schemas.microsoft.com/office/powerpoint/2010/main" val="3985312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hemorrhagic cyst or complex cyst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4"/>
          <a:stretch/>
        </p:blipFill>
        <p:spPr>
          <a:xfrm>
            <a:off x="1052946" y="2022017"/>
            <a:ext cx="4292514" cy="33813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12" y="2022017"/>
            <a:ext cx="5352456" cy="33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196</TotalTime>
  <Words>514</Words>
  <Application>Microsoft Office PowerPoint</Application>
  <PresentationFormat>Widescreen</PresentationFormat>
  <Paragraphs>61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BlinkMacSystemFont</vt:lpstr>
      <vt:lpstr>Calibri</vt:lpstr>
      <vt:lpstr>Century Gothic</vt:lpstr>
      <vt:lpstr>Times New Roman</vt:lpstr>
      <vt:lpstr>Wingdings 3</vt:lpstr>
      <vt:lpstr>Ion</vt:lpstr>
      <vt:lpstr>Renal tumor imaging  </vt:lpstr>
      <vt:lpstr>Radiological assessment</vt:lpstr>
      <vt:lpstr>Sonography</vt:lpstr>
      <vt:lpstr>Cystic or solid</vt:lpstr>
      <vt:lpstr>PowerPoint Presentation</vt:lpstr>
      <vt:lpstr>Bosniak 1</vt:lpstr>
      <vt:lpstr>Bosniak 2F</vt:lpstr>
      <vt:lpstr>Bosniak 3</vt:lpstr>
      <vt:lpstr>hemorrhagic cyst or complex cyst</vt:lpstr>
      <vt:lpstr>Color Doppler</vt:lpstr>
      <vt:lpstr>Color Doppler</vt:lpstr>
      <vt:lpstr>Color Doppler aneurysm </vt:lpstr>
      <vt:lpstr>PowerPoint Presentation</vt:lpstr>
      <vt:lpstr>Hyperechoic mass</vt:lpstr>
      <vt:lpstr>Computed Tomography </vt:lpstr>
      <vt:lpstr>PowerPoint Presentation</vt:lpstr>
      <vt:lpstr>Unenhanced CT</vt:lpstr>
      <vt:lpstr>PowerPoint Presentation</vt:lpstr>
      <vt:lpstr>PowerPoint Presentation</vt:lpstr>
      <vt:lpstr>PowerPoint Presentation</vt:lpstr>
      <vt:lpstr>Angiomyolipoma</vt:lpstr>
      <vt:lpstr>RCC</vt:lpstr>
      <vt:lpstr>Extension </vt:lpstr>
      <vt:lpstr>DD:</vt:lpstr>
      <vt:lpstr>MRI</vt:lpstr>
      <vt:lpstr>Time:</vt:lpstr>
      <vt:lpstr>PowerPoint Presentation</vt:lpstr>
      <vt:lpstr>PowerPoint Presentation</vt:lpstr>
      <vt:lpstr>Motion artifact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tumor imaging</dc:title>
  <dc:creator>user</dc:creator>
  <cp:lastModifiedBy>user</cp:lastModifiedBy>
  <cp:revision>35</cp:revision>
  <dcterms:created xsi:type="dcterms:W3CDTF">2021-03-02T19:28:59Z</dcterms:created>
  <dcterms:modified xsi:type="dcterms:W3CDTF">2021-03-02T22:46:32Z</dcterms:modified>
</cp:coreProperties>
</file>